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2.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slideLayout" Target="../slideLayouts/slideLayout2.xml"/><Relationship Id="rId1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2.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2.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2.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832104" y="2176272"/>
            <a:ext cx="12984480" cy="2039112"/>
          </a:xfrm>
          <a:prstGeom prst="rect">
            <a:avLst/>
          </a:prstGeom>
          <a:noFill/>
          <a:ln/>
        </p:spPr>
        <p:txBody>
          <a:bodyPr wrap="square" lIns="0" tIns="0" rIns="0" bIns="0" rtlCol="0" anchor="ctr"/>
          <a:lstStyle/>
          <a:p>
            <a:pPr algn="l" indent="0" marL="0">
              <a:lnSpc>
                <a:spcPts val="8010"/>
              </a:lnSpc>
              <a:buNone/>
            </a:pPr>
            <a:r>
              <a:rPr lang="en-US" sz="6410" dirty="0">
                <a:solidFill>
                  <a:srgbClr val="BD9B78"/>
                </a:solidFill>
                <a:latin typeface="思源黑体-思源黑体-ExtraBold" pitchFamily="34" charset="0"/>
                <a:ea typeface="思源黑体-思源黑体-ExtraBold" pitchFamily="34" charset="-122"/>
                <a:cs typeface="思源黑体-思源黑体-ExtraBold" pitchFamily="34" charset="-120"/>
              </a:rPr>
              <a:t>Understanding Phishing Attacks</a:t>
            </a:r>
            <a:endParaRPr lang="en-US" sz="6410" dirty="0"/>
          </a:p>
        </p:txBody>
      </p:sp>
      <p:sp>
        <p:nvSpPr>
          <p:cNvPr id="5" name="Text 1"/>
          <p:cNvSpPr/>
          <p:nvPr/>
        </p:nvSpPr>
        <p:spPr>
          <a:xfrm>
            <a:off x="832104" y="4480560"/>
            <a:ext cx="12984480" cy="1325880"/>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Phishing attacks are manipulative strategies employed by cybercriminals to obtain sensitive information from individuals. This presentation will provide insights on identifying phishing emails and counterfeit websites, examining social engineering tactics used by attackers, and outlining best practices to safeguard against these persistent threats. Stay informed and learn how to protect your personal and sensitive data from falling into the wrong hands.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sp>
        <p:nvSpPr>
          <p:cNvPr id="4" name="Text 0"/>
          <p:cNvSpPr/>
          <p:nvPr/>
        </p:nvSpPr>
        <p:spPr>
          <a:xfrm>
            <a:off x="1078992" y="5843016"/>
            <a:ext cx="12481560"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Now, let’s open the floor for any questions you may have regarding phishing attacks and how to protect yourself from them.</a:t>
            </a:r>
            <a:endParaRPr lang="en-US" sz="1850" dirty="0"/>
          </a:p>
        </p:txBody>
      </p:sp>
      <p:sp>
        <p:nvSpPr>
          <p:cNvPr id="5" name="Text 1"/>
          <p:cNvSpPr/>
          <p:nvPr/>
        </p:nvSpPr>
        <p:spPr>
          <a:xfrm>
            <a:off x="1078992" y="5330952"/>
            <a:ext cx="1248156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Open Floor</a:t>
            </a:r>
            <a:endParaRPr lang="en-US" sz="2320" dirty="0"/>
          </a:p>
        </p:txBody>
      </p:sp>
      <p:sp>
        <p:nvSpPr>
          <p:cNvPr id="6" name="Text 2"/>
          <p:cNvSpPr/>
          <p:nvPr/>
        </p:nvSpPr>
        <p:spPr>
          <a:xfrm>
            <a:off x="832104" y="3456432"/>
            <a:ext cx="12984480" cy="1481328"/>
          </a:xfrm>
          <a:prstGeom prst="rect">
            <a:avLst/>
          </a:prstGeom>
          <a:noFill/>
          <a:ln/>
        </p:spPr>
        <p:txBody>
          <a:bodyPr wrap="square" lIns="0" tIns="0" rIns="0" bIns="0" rtlCol="0" anchor="ctr"/>
          <a:lstStyle/>
          <a:p>
            <a:pPr algn="l" indent="0" marL="0">
              <a:lnSpc>
                <a:spcPts val="5800"/>
              </a:lnSpc>
              <a:buNone/>
            </a:pPr>
            <a:r>
              <a:rPr lang="en-US" sz="4640" dirty="0">
                <a:solidFill>
                  <a:srgbClr val="BD9B78"/>
                </a:solidFill>
                <a:latin typeface="思源黑体-思源黑体-ExtraBold" pitchFamily="34" charset="0"/>
                <a:ea typeface="思源黑体-思源黑体-ExtraBold" pitchFamily="34" charset="-122"/>
                <a:cs typeface="思源黑体-思源黑体-ExtraBold" pitchFamily="34" charset="-120"/>
              </a:rPr>
              <a:t>Questions &amp; Answers about Phishing Attacks</a:t>
            </a:r>
            <a:endParaRPr lang="en-US" sz="46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17936"/>
          </a:xfrm>
          <a:prstGeom prst="rect">
            <a:avLst/>
          </a:prstGeom>
        </p:spPr>
      </p:pic>
      <p:pic>
        <p:nvPicPr>
          <p:cNvPr id="3" name="Image 1" descr="preencoded.png">    </p:cNvPr>
          <p:cNvPicPr>
            <a:picLocks noChangeAspect="1"/>
          </p:cNvPicPr>
          <p:nvPr/>
        </p:nvPicPr>
        <p:blipFill>
          <a:blip r:embed="rId2"/>
          <a:stretch>
            <a:fillRect/>
          </a:stretch>
        </p:blipFill>
        <p:spPr>
          <a:xfrm>
            <a:off x="6364224" y="6437376"/>
            <a:ext cx="1920240" cy="1261872"/>
          </a:xfrm>
          <a:prstGeom prst="rect">
            <a:avLst/>
          </a:prstGeom>
        </p:spPr>
      </p:pic>
      <p:pic>
        <p:nvPicPr>
          <p:cNvPr id="4" name="Image 2" descr="preencoded.png">    </p:cNvPr>
          <p:cNvPicPr>
            <a:picLocks noChangeAspect="1"/>
          </p:cNvPicPr>
          <p:nvPr/>
        </p:nvPicPr>
        <p:blipFill>
          <a:blip r:embed="rId3"/>
          <a:stretch>
            <a:fillRect/>
          </a:stretch>
        </p:blipFill>
        <p:spPr>
          <a:xfrm>
            <a:off x="1920240" y="6437376"/>
            <a:ext cx="1920240" cy="1261872"/>
          </a:xfrm>
          <a:prstGeom prst="rect">
            <a:avLst/>
          </a:prstGeom>
        </p:spPr>
      </p:pic>
      <p:pic>
        <p:nvPicPr>
          <p:cNvPr id="5" name="Image 3" descr="preencoded.png">    </p:cNvPr>
          <p:cNvPicPr>
            <a:picLocks noChangeAspect="1"/>
          </p:cNvPicPr>
          <p:nvPr/>
        </p:nvPicPr>
        <p:blipFill>
          <a:blip r:embed="rId4"/>
          <a:stretch>
            <a:fillRect/>
          </a:stretch>
        </p:blipFill>
        <p:spPr>
          <a:xfrm>
            <a:off x="10808208" y="1792224"/>
            <a:ext cx="1920240" cy="1271016"/>
          </a:xfrm>
          <a:prstGeom prst="rect">
            <a:avLst/>
          </a:prstGeom>
        </p:spPr>
      </p:pic>
      <p:pic>
        <p:nvPicPr>
          <p:cNvPr id="6" name="Image 4" descr="preencoded.png">    </p:cNvPr>
          <p:cNvPicPr>
            <a:picLocks noChangeAspect="1"/>
          </p:cNvPicPr>
          <p:nvPr/>
        </p:nvPicPr>
        <p:blipFill>
          <a:blip r:embed="rId5"/>
          <a:stretch>
            <a:fillRect/>
          </a:stretch>
        </p:blipFill>
        <p:spPr>
          <a:xfrm>
            <a:off x="1920240" y="1792224"/>
            <a:ext cx="1920240" cy="1261872"/>
          </a:xfrm>
          <a:prstGeom prst="rect">
            <a:avLst/>
          </a:prstGeom>
        </p:spPr>
      </p:pic>
      <p:pic>
        <p:nvPicPr>
          <p:cNvPr id="7" name="Image 5" descr="preencoded.png">    </p:cNvPr>
          <p:cNvPicPr>
            <a:picLocks noChangeAspect="1"/>
          </p:cNvPicPr>
          <p:nvPr/>
        </p:nvPicPr>
        <p:blipFill>
          <a:blip r:embed="rId6"/>
          <a:stretch>
            <a:fillRect/>
          </a:stretch>
        </p:blipFill>
        <p:spPr>
          <a:xfrm>
            <a:off x="6364224" y="1792224"/>
            <a:ext cx="1920240" cy="1261872"/>
          </a:xfrm>
          <a:prstGeom prst="rect">
            <a:avLst/>
          </a:prstGeom>
        </p:spPr>
      </p:pic>
      <p:sp>
        <p:nvSpPr>
          <p:cNvPr id="8" name="Text 0"/>
          <p:cNvSpPr/>
          <p:nvPr/>
        </p:nvSpPr>
        <p:spPr>
          <a:xfrm>
            <a:off x="9848088" y="3282696"/>
            <a:ext cx="3831336" cy="374904"/>
          </a:xfrm>
          <a:prstGeom prst="rect">
            <a:avLst/>
          </a:prstGeom>
          <a:noFill/>
          <a:ln/>
        </p:spPr>
        <p:txBody>
          <a:bodyPr wrap="none" lIns="0" tIns="0" rIns="0" bIns="0" rtlCol="0" anchor="ctr"/>
          <a:lstStyle/>
          <a:p>
            <a:pPr algn="ct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Urgency and Threats</a:t>
            </a:r>
            <a:endParaRPr lang="en-US" sz="2320" dirty="0"/>
          </a:p>
        </p:txBody>
      </p:sp>
      <p:sp>
        <p:nvSpPr>
          <p:cNvPr id="9" name="Text 1"/>
          <p:cNvSpPr/>
          <p:nvPr/>
        </p:nvSpPr>
        <p:spPr>
          <a:xfrm>
            <a:off x="960120" y="8814816"/>
            <a:ext cx="3831336" cy="1325880"/>
          </a:xfrm>
          <a:prstGeom prst="rect">
            <a:avLst/>
          </a:prstGeom>
          <a:noFill/>
          <a:ln/>
        </p:spPr>
        <p:txBody>
          <a:bodyPr wrap="square" lIns="0" tIns="0" rIns="0" bIns="0" rtlCol="0" anchor="ctr"/>
          <a:lstStyle/>
          <a:p>
            <a:pPr algn="ct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Phishing emails may include unexpected attachments or links. Hover over links to see the actual URL before clicking.</a:t>
            </a:r>
            <a:endParaRPr lang="en-US" sz="1850" dirty="0"/>
          </a:p>
        </p:txBody>
      </p:sp>
      <p:sp>
        <p:nvSpPr>
          <p:cNvPr id="10" name="Text 2"/>
          <p:cNvSpPr/>
          <p:nvPr/>
        </p:nvSpPr>
        <p:spPr>
          <a:xfrm>
            <a:off x="5404104" y="7936992"/>
            <a:ext cx="3831336" cy="740664"/>
          </a:xfrm>
          <a:prstGeom prst="rect">
            <a:avLst/>
          </a:prstGeom>
          <a:noFill/>
          <a:ln/>
        </p:spPr>
        <p:txBody>
          <a:bodyPr wrap="square" lIns="0" tIns="0" rIns="0" bIns="0" rtlCol="0" anchor="ctr"/>
          <a:lstStyle/>
          <a:p>
            <a:pPr algn="ct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Poor Grammar and Spelling</a:t>
            </a:r>
            <a:endParaRPr lang="en-US" sz="2320" dirty="0"/>
          </a:p>
        </p:txBody>
      </p:sp>
      <p:sp>
        <p:nvSpPr>
          <p:cNvPr id="11" name="Text 3"/>
          <p:cNvSpPr/>
          <p:nvPr/>
        </p:nvSpPr>
        <p:spPr>
          <a:xfrm>
            <a:off x="960120" y="3282696"/>
            <a:ext cx="3831336" cy="740664"/>
          </a:xfrm>
          <a:prstGeom prst="rect">
            <a:avLst/>
          </a:prstGeom>
          <a:noFill/>
          <a:ln/>
        </p:spPr>
        <p:txBody>
          <a:bodyPr wrap="square" lIns="0" tIns="0" rIns="0" bIns="0" rtlCol="0" anchor="ctr"/>
          <a:lstStyle/>
          <a:p>
            <a:pPr algn="ct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Suspicious Sender Addresses</a:t>
            </a:r>
            <a:endParaRPr lang="en-US" sz="2320" dirty="0"/>
          </a:p>
        </p:txBody>
      </p:sp>
      <p:sp>
        <p:nvSpPr>
          <p:cNvPr id="12" name="Text 4"/>
          <p:cNvSpPr/>
          <p:nvPr/>
        </p:nvSpPr>
        <p:spPr>
          <a:xfrm>
            <a:off x="5404104" y="8814816"/>
            <a:ext cx="3831336" cy="1325880"/>
          </a:xfrm>
          <a:prstGeom prst="rect">
            <a:avLst/>
          </a:prstGeom>
          <a:noFill/>
          <a:ln/>
        </p:spPr>
        <p:txBody>
          <a:bodyPr wrap="square" lIns="0" tIns="0" rIns="0" bIns="0" rtlCol="0" anchor="ctr"/>
          <a:lstStyle/>
          <a:p>
            <a:pPr algn="ct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Many phishing emails contain grammatical errors or awkward phrasing, which can be a sign of a scam.</a:t>
            </a:r>
            <a:endParaRPr lang="en-US" sz="1850" dirty="0"/>
          </a:p>
        </p:txBody>
      </p:sp>
      <p:sp>
        <p:nvSpPr>
          <p:cNvPr id="13" name="Text 5"/>
          <p:cNvSpPr/>
          <p:nvPr/>
        </p:nvSpPr>
        <p:spPr>
          <a:xfrm>
            <a:off x="960120" y="4169664"/>
            <a:ext cx="3831336" cy="1655064"/>
          </a:xfrm>
          <a:prstGeom prst="rect">
            <a:avLst/>
          </a:prstGeom>
          <a:noFill/>
          <a:ln/>
        </p:spPr>
        <p:txBody>
          <a:bodyPr wrap="square" lIns="0" tIns="0" rIns="0" bIns="0" rtlCol="0" anchor="ctr"/>
          <a:lstStyle/>
          <a:p>
            <a:pPr algn="ct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Always check the sender's email address. Phishing emails often come from addresses that mimic legitimate sources but have slight variations.</a:t>
            </a:r>
            <a:endParaRPr lang="en-US" sz="1850" dirty="0"/>
          </a:p>
        </p:txBody>
      </p:sp>
      <p:sp>
        <p:nvSpPr>
          <p:cNvPr id="14" name="Text 6"/>
          <p:cNvSpPr/>
          <p:nvPr/>
        </p:nvSpPr>
        <p:spPr>
          <a:xfrm>
            <a:off x="9848088" y="3794760"/>
            <a:ext cx="3831336" cy="1325880"/>
          </a:xfrm>
          <a:prstGeom prst="rect">
            <a:avLst/>
          </a:prstGeom>
          <a:noFill/>
          <a:ln/>
        </p:spPr>
        <p:txBody>
          <a:bodyPr wrap="square" lIns="0" tIns="0" rIns="0" bIns="0" rtlCol="0" anchor="ctr"/>
          <a:lstStyle/>
          <a:p>
            <a:pPr algn="ct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Be wary of emails that create a sense of urgency or threats, claiming your account will be closed unless you act quickly.</a:t>
            </a:r>
            <a:endParaRPr lang="en-US" sz="1850" dirty="0"/>
          </a:p>
        </p:txBody>
      </p:sp>
      <p:sp>
        <p:nvSpPr>
          <p:cNvPr id="15" name="Text 7"/>
          <p:cNvSpPr/>
          <p:nvPr/>
        </p:nvSpPr>
        <p:spPr>
          <a:xfrm>
            <a:off x="5404104" y="3282696"/>
            <a:ext cx="3831336" cy="374904"/>
          </a:xfrm>
          <a:prstGeom prst="rect">
            <a:avLst/>
          </a:prstGeom>
          <a:noFill/>
          <a:ln/>
        </p:spPr>
        <p:txBody>
          <a:bodyPr wrap="none" lIns="0" tIns="0" rIns="0" bIns="0" rtlCol="0" anchor="ctr"/>
          <a:lstStyle/>
          <a:p>
            <a:pPr algn="ct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Generic Greetings</a:t>
            </a:r>
            <a:endParaRPr lang="en-US" sz="2320" dirty="0"/>
          </a:p>
        </p:txBody>
      </p:sp>
      <p:sp>
        <p:nvSpPr>
          <p:cNvPr id="16" name="Text 8"/>
          <p:cNvSpPr/>
          <p:nvPr/>
        </p:nvSpPr>
        <p:spPr>
          <a:xfrm>
            <a:off x="5404104" y="3794760"/>
            <a:ext cx="3831336" cy="1325880"/>
          </a:xfrm>
          <a:prstGeom prst="rect">
            <a:avLst/>
          </a:prstGeom>
          <a:noFill/>
          <a:ln/>
        </p:spPr>
        <p:txBody>
          <a:bodyPr wrap="square" lIns="0" tIns="0" rIns="0" bIns="0" rtlCol="0" anchor="ctr"/>
          <a:lstStyle/>
          <a:p>
            <a:pPr algn="ct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Phishing emails frequently use generic greetings like 'Dear Customer' instead of your actual name.</a:t>
            </a:r>
            <a:endParaRPr lang="en-US" sz="1850" dirty="0"/>
          </a:p>
        </p:txBody>
      </p:sp>
      <p:sp>
        <p:nvSpPr>
          <p:cNvPr id="17" name="Text 9"/>
          <p:cNvSpPr/>
          <p:nvPr/>
        </p:nvSpPr>
        <p:spPr>
          <a:xfrm>
            <a:off x="960120" y="7936992"/>
            <a:ext cx="3831336" cy="740664"/>
          </a:xfrm>
          <a:prstGeom prst="rect">
            <a:avLst/>
          </a:prstGeom>
          <a:noFill/>
          <a:ln/>
        </p:spPr>
        <p:txBody>
          <a:bodyPr wrap="square" lIns="0" tIns="0" rIns="0" bIns="0" rtlCol="0" anchor="ctr"/>
          <a:lstStyle/>
          <a:p>
            <a:pPr algn="ct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Unexpected Attachments or Links</a:t>
            </a:r>
            <a:endParaRPr lang="en-US" sz="2320" dirty="0"/>
          </a:p>
        </p:txBody>
      </p:sp>
      <p:sp>
        <p:nvSpPr>
          <p:cNvPr id="18" name="Text 10"/>
          <p:cNvSpPr/>
          <p:nvPr/>
        </p:nvSpPr>
        <p:spPr>
          <a:xfrm>
            <a:off x="832104" y="649224"/>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BD9B78"/>
                </a:solidFill>
                <a:latin typeface="思源黑体-思源黑体-ExtraBold" pitchFamily="34" charset="0"/>
                <a:ea typeface="思源黑体-思源黑体-ExtraBold" pitchFamily="34" charset="-122"/>
                <a:cs typeface="思源黑体-思源黑体-ExtraBold" pitchFamily="34" charset="-120"/>
              </a:rPr>
              <a:t>Recognizing Phishing Emails</a:t>
            </a:r>
            <a:endParaRPr lang="en-US" sz="46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469880"/>
          </a:xfrm>
          <a:prstGeom prst="rect">
            <a:avLst/>
          </a:prstGeom>
        </p:spPr>
      </p:pic>
      <p:pic>
        <p:nvPicPr>
          <p:cNvPr id="3" name="Image 1" descr="preencoded.png">    </p:cNvPr>
          <p:cNvPicPr>
            <a:picLocks noChangeAspect="1"/>
          </p:cNvPicPr>
          <p:nvPr/>
        </p:nvPicPr>
        <p:blipFill>
          <a:blip r:embed="rId2"/>
          <a:stretch>
            <a:fillRect/>
          </a:stretch>
        </p:blipFill>
        <p:spPr>
          <a:xfrm>
            <a:off x="5047488" y="3465576"/>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3465576"/>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5047488" y="3465576"/>
            <a:ext cx="4544568" cy="4544568"/>
          </a:xfrm>
          <a:prstGeom prst="rect">
            <a:avLst/>
          </a:prstGeom>
        </p:spPr>
      </p:pic>
      <p:pic>
        <p:nvPicPr>
          <p:cNvPr id="6" name="Image 4" descr="preencoded.png">    </p:cNvPr>
          <p:cNvPicPr>
            <a:picLocks noChangeAspect="1"/>
          </p:cNvPicPr>
          <p:nvPr/>
        </p:nvPicPr>
        <p:blipFill>
          <a:blip r:embed="rId5"/>
          <a:stretch>
            <a:fillRect/>
          </a:stretch>
        </p:blipFill>
        <p:spPr>
          <a:xfrm>
            <a:off x="5047488" y="3465576"/>
            <a:ext cx="4544568" cy="4544568"/>
          </a:xfrm>
          <a:prstGeom prst="rect">
            <a:avLst/>
          </a:prstGeom>
        </p:spPr>
      </p:pic>
      <p:pic>
        <p:nvPicPr>
          <p:cNvPr id="7" name="Image 5" descr="preencoded.png">    </p:cNvPr>
          <p:cNvPicPr>
            <a:picLocks noChangeAspect="1"/>
          </p:cNvPicPr>
          <p:nvPr/>
        </p:nvPicPr>
        <p:blipFill>
          <a:blip r:embed="rId6"/>
          <a:stretch>
            <a:fillRect/>
          </a:stretch>
        </p:blipFill>
        <p:spPr>
          <a:xfrm>
            <a:off x="5047488" y="3465576"/>
            <a:ext cx="4544568" cy="4544568"/>
          </a:xfrm>
          <a:prstGeom prst="rect">
            <a:avLst/>
          </a:prstGeom>
        </p:spPr>
      </p:pic>
      <p:pic>
        <p:nvPicPr>
          <p:cNvPr id="8" name="Image 6" descr="preencoded.png">    </p:cNvPr>
          <p:cNvPicPr>
            <a:picLocks noChangeAspect="1"/>
          </p:cNvPicPr>
          <p:nvPr/>
        </p:nvPicPr>
        <p:blipFill>
          <a:blip r:embed="rId7"/>
          <a:stretch>
            <a:fillRect/>
          </a:stretch>
        </p:blipFill>
        <p:spPr>
          <a:xfrm>
            <a:off x="4965192" y="3867912"/>
            <a:ext cx="1188720" cy="1188720"/>
          </a:xfrm>
          <a:prstGeom prst="rect">
            <a:avLst/>
          </a:prstGeom>
        </p:spPr>
      </p:pic>
      <p:pic>
        <p:nvPicPr>
          <p:cNvPr id="9" name="Image 7" descr="preencoded.png">    </p:cNvPr>
          <p:cNvPicPr>
            <a:picLocks noChangeAspect="1"/>
          </p:cNvPicPr>
          <p:nvPr/>
        </p:nvPicPr>
        <p:blipFill>
          <a:blip r:embed="rId8"/>
          <a:stretch>
            <a:fillRect/>
          </a:stretch>
        </p:blipFill>
        <p:spPr>
          <a:xfrm>
            <a:off x="7406640" y="7232904"/>
            <a:ext cx="1188720" cy="1188720"/>
          </a:xfrm>
          <a:prstGeom prst="rect">
            <a:avLst/>
          </a:prstGeom>
        </p:spPr>
      </p:pic>
      <p:pic>
        <p:nvPicPr>
          <p:cNvPr id="10" name="Image 8" descr="preencoded.png">    </p:cNvPr>
          <p:cNvPicPr>
            <a:picLocks noChangeAspect="1"/>
          </p:cNvPicPr>
          <p:nvPr/>
        </p:nvPicPr>
        <p:blipFill>
          <a:blip r:embed="rId9"/>
          <a:stretch>
            <a:fillRect/>
          </a:stretch>
        </p:blipFill>
        <p:spPr>
          <a:xfrm>
            <a:off x="7406640" y="3072384"/>
            <a:ext cx="1188720" cy="1188720"/>
          </a:xfrm>
          <a:prstGeom prst="rect">
            <a:avLst/>
          </a:prstGeom>
        </p:spPr>
      </p:pic>
      <p:pic>
        <p:nvPicPr>
          <p:cNvPr id="11" name="Image 9" descr="preencoded.png">    </p:cNvPr>
          <p:cNvPicPr>
            <a:picLocks noChangeAspect="1"/>
          </p:cNvPicPr>
          <p:nvPr/>
        </p:nvPicPr>
        <p:blipFill>
          <a:blip r:embed="rId10"/>
          <a:stretch>
            <a:fillRect/>
          </a:stretch>
        </p:blipFill>
        <p:spPr>
          <a:xfrm>
            <a:off x="4965192" y="6437376"/>
            <a:ext cx="1188720" cy="1188720"/>
          </a:xfrm>
          <a:prstGeom prst="rect">
            <a:avLst/>
          </a:prstGeom>
        </p:spPr>
      </p:pic>
      <p:pic>
        <p:nvPicPr>
          <p:cNvPr id="12" name="Image 10" descr="preencoded.png">    </p:cNvPr>
          <p:cNvPicPr>
            <a:picLocks noChangeAspect="1"/>
          </p:cNvPicPr>
          <p:nvPr/>
        </p:nvPicPr>
        <p:blipFill>
          <a:blip r:embed="rId11"/>
          <a:stretch>
            <a:fillRect/>
          </a:stretch>
        </p:blipFill>
        <p:spPr>
          <a:xfrm>
            <a:off x="8915400" y="5148072"/>
            <a:ext cx="1188720" cy="1188720"/>
          </a:xfrm>
          <a:prstGeom prst="rect">
            <a:avLst/>
          </a:prstGeom>
        </p:spPr>
      </p:pic>
      <p:sp>
        <p:nvSpPr>
          <p:cNvPr id="13" name="Text 0"/>
          <p:cNvSpPr/>
          <p:nvPr/>
        </p:nvSpPr>
        <p:spPr>
          <a:xfrm>
            <a:off x="9710928" y="1920240"/>
            <a:ext cx="3986784"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Security Indicators</a:t>
            </a:r>
            <a:endParaRPr lang="en-US" sz="2320" dirty="0"/>
          </a:p>
        </p:txBody>
      </p:sp>
      <p:sp>
        <p:nvSpPr>
          <p:cNvPr id="14" name="Text 1"/>
          <p:cNvSpPr/>
          <p:nvPr/>
        </p:nvSpPr>
        <p:spPr>
          <a:xfrm>
            <a:off x="832104" y="649224"/>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BD9B78"/>
                </a:solidFill>
                <a:latin typeface="思源黑体-思源黑体-ExtraBold" pitchFamily="34" charset="0"/>
                <a:ea typeface="思源黑体-思源黑体-ExtraBold" pitchFamily="34" charset="-122"/>
                <a:cs typeface="思源黑体-思源黑体-ExtraBold" pitchFamily="34" charset="-120"/>
              </a:rPr>
              <a:t>Identifying Fake Websites</a:t>
            </a:r>
            <a:endParaRPr lang="en-US" sz="4640" dirty="0"/>
          </a:p>
        </p:txBody>
      </p:sp>
      <p:sp>
        <p:nvSpPr>
          <p:cNvPr id="15" name="Text 2"/>
          <p:cNvSpPr/>
          <p:nvPr/>
        </p:nvSpPr>
        <p:spPr>
          <a:xfrm>
            <a:off x="9710928" y="2560320"/>
            <a:ext cx="3986784" cy="1325880"/>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Look for security indicators like 'https://' in the URL and a padlock icon in the address bar, which indicate a secure site.</a:t>
            </a:r>
            <a:endParaRPr lang="en-US" sz="1850" dirty="0"/>
          </a:p>
        </p:txBody>
      </p:sp>
      <p:sp>
        <p:nvSpPr>
          <p:cNvPr id="16" name="Text 3"/>
          <p:cNvSpPr/>
          <p:nvPr/>
        </p:nvSpPr>
        <p:spPr>
          <a:xfrm>
            <a:off x="950976" y="3264408"/>
            <a:ext cx="3986784" cy="1325880"/>
          </a:xfrm>
          <a:prstGeom prst="rect">
            <a:avLst/>
          </a:prstGeom>
          <a:noFill/>
          <a:ln/>
        </p:spPr>
        <p:txBody>
          <a:bodyPr wrap="square" lIns="0" tIns="0" rIns="0" bIns="0" rtlCol="0" anchor="ctr"/>
          <a:lstStyle/>
          <a:p>
            <a:pPr algn="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Always inspect the website URL carefully. Phishing sites often use misspelled URLs or different domain endings.</a:t>
            </a:r>
            <a:endParaRPr lang="en-US" sz="1850" dirty="0"/>
          </a:p>
        </p:txBody>
      </p:sp>
      <p:sp>
        <p:nvSpPr>
          <p:cNvPr id="17" name="Text 4"/>
          <p:cNvSpPr/>
          <p:nvPr/>
        </p:nvSpPr>
        <p:spPr>
          <a:xfrm>
            <a:off x="950976" y="7690104"/>
            <a:ext cx="3986784" cy="996696"/>
          </a:xfrm>
          <a:prstGeom prst="rect">
            <a:avLst/>
          </a:prstGeom>
          <a:noFill/>
          <a:ln/>
        </p:spPr>
        <p:txBody>
          <a:bodyPr wrap="square" lIns="0" tIns="0" rIns="0" bIns="0" rtlCol="0" anchor="ctr"/>
          <a:lstStyle/>
          <a:p>
            <a:pPr algn="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A quick web search can reveal if a site is legitimate. Look for reviews or warnings from other users.</a:t>
            </a:r>
            <a:endParaRPr lang="en-US" sz="1850" dirty="0"/>
          </a:p>
        </p:txBody>
      </p:sp>
      <p:sp>
        <p:nvSpPr>
          <p:cNvPr id="18" name="Text 5"/>
          <p:cNvSpPr/>
          <p:nvPr/>
        </p:nvSpPr>
        <p:spPr>
          <a:xfrm>
            <a:off x="10177272" y="4764024"/>
            <a:ext cx="3511296"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Website Design</a:t>
            </a:r>
            <a:endParaRPr lang="en-US" sz="2320" dirty="0"/>
          </a:p>
        </p:txBody>
      </p:sp>
      <p:sp>
        <p:nvSpPr>
          <p:cNvPr id="19" name="Text 6"/>
          <p:cNvSpPr/>
          <p:nvPr/>
        </p:nvSpPr>
        <p:spPr>
          <a:xfrm>
            <a:off x="950976" y="7059168"/>
            <a:ext cx="3986784" cy="374904"/>
          </a:xfrm>
          <a:prstGeom prst="rect">
            <a:avLst/>
          </a:prstGeom>
          <a:noFill/>
          <a:ln/>
        </p:spPr>
        <p:txBody>
          <a:bodyPr wrap="none" lIns="0" tIns="0" rIns="0" bIns="0" rtlCol="0" anchor="ctr"/>
          <a:lstStyle/>
          <a:p>
            <a:pPr algn="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Search for Reviews</a:t>
            </a:r>
            <a:endParaRPr lang="en-US" sz="2320" dirty="0"/>
          </a:p>
        </p:txBody>
      </p:sp>
      <p:sp>
        <p:nvSpPr>
          <p:cNvPr id="20" name="Text 7"/>
          <p:cNvSpPr/>
          <p:nvPr/>
        </p:nvSpPr>
        <p:spPr>
          <a:xfrm>
            <a:off x="9710928" y="8238744"/>
            <a:ext cx="3986784" cy="1325880"/>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Check for valid contact information. Legitimate businesses usually provide a physical address and customer service numbers.</a:t>
            </a:r>
            <a:endParaRPr lang="en-US" sz="1850" dirty="0"/>
          </a:p>
        </p:txBody>
      </p:sp>
      <p:sp>
        <p:nvSpPr>
          <p:cNvPr id="21" name="Text 8"/>
          <p:cNvSpPr/>
          <p:nvPr/>
        </p:nvSpPr>
        <p:spPr>
          <a:xfrm>
            <a:off x="950976" y="2633472"/>
            <a:ext cx="3986784" cy="374904"/>
          </a:xfrm>
          <a:prstGeom prst="rect">
            <a:avLst/>
          </a:prstGeom>
          <a:noFill/>
          <a:ln/>
        </p:spPr>
        <p:txBody>
          <a:bodyPr wrap="none" lIns="0" tIns="0" rIns="0" bIns="0" rtlCol="0" anchor="ctr"/>
          <a:lstStyle/>
          <a:p>
            <a:pPr algn="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URL Inspection</a:t>
            </a:r>
            <a:endParaRPr lang="en-US" sz="2320" dirty="0"/>
          </a:p>
        </p:txBody>
      </p:sp>
      <p:sp>
        <p:nvSpPr>
          <p:cNvPr id="22" name="Text 9"/>
          <p:cNvSpPr/>
          <p:nvPr/>
        </p:nvSpPr>
        <p:spPr>
          <a:xfrm>
            <a:off x="10177272" y="5394960"/>
            <a:ext cx="3511296" cy="1325880"/>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Fake websites may have poor design or missing information. Compare them with the legitimate site for discrepancies.</a:t>
            </a:r>
            <a:endParaRPr lang="en-US" sz="1850" dirty="0"/>
          </a:p>
        </p:txBody>
      </p:sp>
      <p:sp>
        <p:nvSpPr>
          <p:cNvPr id="23" name="Text 10"/>
          <p:cNvSpPr/>
          <p:nvPr/>
        </p:nvSpPr>
        <p:spPr>
          <a:xfrm>
            <a:off x="9710928" y="7598664"/>
            <a:ext cx="3986784"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Contact Information</a:t>
            </a:r>
            <a:endParaRPr lang="en-US" sz="2320" dirty="0"/>
          </a:p>
        </p:txBody>
      </p:sp>
      <p:sp>
        <p:nvSpPr>
          <p:cNvPr id="24" name="Text 11"/>
          <p:cNvSpPr/>
          <p:nvPr/>
        </p:nvSpPr>
        <p:spPr>
          <a:xfrm>
            <a:off x="5468112" y="4242816"/>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1</a:t>
            </a:r>
            <a:endParaRPr lang="en-US" sz="2320" dirty="0"/>
          </a:p>
        </p:txBody>
      </p:sp>
      <p:sp>
        <p:nvSpPr>
          <p:cNvPr id="25" name="Text 12"/>
          <p:cNvSpPr/>
          <p:nvPr/>
        </p:nvSpPr>
        <p:spPr>
          <a:xfrm>
            <a:off x="7918704" y="7598664"/>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4</a:t>
            </a:r>
            <a:endParaRPr lang="en-US" sz="2320" dirty="0"/>
          </a:p>
        </p:txBody>
      </p:sp>
      <p:sp>
        <p:nvSpPr>
          <p:cNvPr id="26" name="Text 13"/>
          <p:cNvSpPr/>
          <p:nvPr/>
        </p:nvSpPr>
        <p:spPr>
          <a:xfrm>
            <a:off x="7918704" y="3447288"/>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2</a:t>
            </a:r>
            <a:endParaRPr lang="en-US" sz="2320" dirty="0"/>
          </a:p>
        </p:txBody>
      </p:sp>
      <p:sp>
        <p:nvSpPr>
          <p:cNvPr id="27" name="Text 14"/>
          <p:cNvSpPr/>
          <p:nvPr/>
        </p:nvSpPr>
        <p:spPr>
          <a:xfrm>
            <a:off x="5468112" y="6812280"/>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5</a:t>
            </a:r>
            <a:endParaRPr lang="en-US" sz="2320" dirty="0"/>
          </a:p>
        </p:txBody>
      </p:sp>
      <p:sp>
        <p:nvSpPr>
          <p:cNvPr id="28" name="Text 15"/>
          <p:cNvSpPr/>
          <p:nvPr/>
        </p:nvSpPr>
        <p:spPr>
          <a:xfrm>
            <a:off x="9427464" y="5522976"/>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3</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479792" y="2414016"/>
            <a:ext cx="475488" cy="475488"/>
          </a:xfrm>
          <a:prstGeom prst="rect">
            <a:avLst/>
          </a:prstGeom>
        </p:spPr>
      </p:pic>
      <p:pic>
        <p:nvPicPr>
          <p:cNvPr id="5" name="Image 3" descr="preencoded.png">    </p:cNvPr>
          <p:cNvPicPr>
            <a:picLocks noChangeAspect="1"/>
          </p:cNvPicPr>
          <p:nvPr/>
        </p:nvPicPr>
        <p:blipFill>
          <a:blip r:embed="rId4"/>
          <a:stretch>
            <a:fillRect/>
          </a:stretch>
        </p:blipFill>
        <p:spPr>
          <a:xfrm>
            <a:off x="841248" y="2414016"/>
            <a:ext cx="475488" cy="475488"/>
          </a:xfrm>
          <a:prstGeom prst="rect">
            <a:avLst/>
          </a:prstGeom>
        </p:spPr>
      </p:pic>
      <p:pic>
        <p:nvPicPr>
          <p:cNvPr id="6" name="Image 4" descr="preencoded.png">    </p:cNvPr>
          <p:cNvPicPr>
            <a:picLocks noChangeAspect="1"/>
          </p:cNvPicPr>
          <p:nvPr/>
        </p:nvPicPr>
        <p:blipFill>
          <a:blip r:embed="rId5"/>
          <a:stretch>
            <a:fillRect/>
          </a:stretch>
        </p:blipFill>
        <p:spPr>
          <a:xfrm>
            <a:off x="7479792" y="4169664"/>
            <a:ext cx="475488" cy="475488"/>
          </a:xfrm>
          <a:prstGeom prst="rect">
            <a:avLst/>
          </a:prstGeom>
        </p:spPr>
      </p:pic>
      <p:pic>
        <p:nvPicPr>
          <p:cNvPr id="7" name="Image 5" descr="preencoded.png">    </p:cNvPr>
          <p:cNvPicPr>
            <a:picLocks noChangeAspect="1"/>
          </p:cNvPicPr>
          <p:nvPr/>
        </p:nvPicPr>
        <p:blipFill>
          <a:blip r:embed="rId6"/>
          <a:stretch>
            <a:fillRect/>
          </a:stretch>
        </p:blipFill>
        <p:spPr>
          <a:xfrm>
            <a:off x="841248" y="5934456"/>
            <a:ext cx="475488" cy="475488"/>
          </a:xfrm>
          <a:prstGeom prst="rect">
            <a:avLst/>
          </a:prstGeom>
        </p:spPr>
      </p:pic>
      <p:pic>
        <p:nvPicPr>
          <p:cNvPr id="8" name="Image 6" descr="preencoded.png">    </p:cNvPr>
          <p:cNvPicPr>
            <a:picLocks noChangeAspect="1"/>
          </p:cNvPicPr>
          <p:nvPr/>
        </p:nvPicPr>
        <p:blipFill>
          <a:blip r:embed="rId7"/>
          <a:stretch>
            <a:fillRect/>
          </a:stretch>
        </p:blipFill>
        <p:spPr>
          <a:xfrm>
            <a:off x="841248" y="4169664"/>
            <a:ext cx="475488" cy="475488"/>
          </a:xfrm>
          <a:prstGeom prst="rect">
            <a:avLst/>
          </a:prstGeom>
        </p:spPr>
      </p:pic>
      <p:sp>
        <p:nvSpPr>
          <p:cNvPr id="9" name="Text 0"/>
          <p:cNvSpPr/>
          <p:nvPr/>
        </p:nvSpPr>
        <p:spPr>
          <a:xfrm>
            <a:off x="8247888" y="4709160"/>
            <a:ext cx="5550408"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Enticing offers lure victims into providing information.</a:t>
            </a:r>
            <a:endParaRPr lang="en-US" sz="1850" dirty="0"/>
          </a:p>
        </p:txBody>
      </p:sp>
      <p:sp>
        <p:nvSpPr>
          <p:cNvPr id="10" name="Text 1"/>
          <p:cNvSpPr/>
          <p:nvPr/>
        </p:nvSpPr>
        <p:spPr>
          <a:xfrm>
            <a:off x="7635240" y="243230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2</a:t>
            </a:r>
            <a:endParaRPr lang="en-US" sz="2320" dirty="0"/>
          </a:p>
        </p:txBody>
      </p:sp>
      <p:sp>
        <p:nvSpPr>
          <p:cNvPr id="11" name="Text 2"/>
          <p:cNvSpPr/>
          <p:nvPr/>
        </p:nvSpPr>
        <p:spPr>
          <a:xfrm>
            <a:off x="996696" y="243230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1</a:t>
            </a:r>
            <a:endParaRPr lang="en-US" sz="2320" dirty="0"/>
          </a:p>
        </p:txBody>
      </p:sp>
      <p:sp>
        <p:nvSpPr>
          <p:cNvPr id="12" name="Text 3"/>
          <p:cNvSpPr/>
          <p:nvPr/>
        </p:nvSpPr>
        <p:spPr>
          <a:xfrm>
            <a:off x="8247888" y="2953512"/>
            <a:ext cx="5550408"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Cybercriminals gather personal information on social media.</a:t>
            </a:r>
            <a:endParaRPr lang="en-US" sz="1850" dirty="0"/>
          </a:p>
        </p:txBody>
      </p:sp>
      <p:sp>
        <p:nvSpPr>
          <p:cNvPr id="13" name="Text 4"/>
          <p:cNvSpPr/>
          <p:nvPr/>
        </p:nvSpPr>
        <p:spPr>
          <a:xfrm>
            <a:off x="1609344" y="4206240"/>
            <a:ext cx="5550408"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Tailgating</a:t>
            </a:r>
            <a:endParaRPr lang="en-US" sz="2320" dirty="0"/>
          </a:p>
        </p:txBody>
      </p:sp>
      <p:sp>
        <p:nvSpPr>
          <p:cNvPr id="14" name="Text 5"/>
          <p:cNvSpPr/>
          <p:nvPr/>
        </p:nvSpPr>
        <p:spPr>
          <a:xfrm>
            <a:off x="1609344" y="6473952"/>
            <a:ext cx="5550408" cy="338328"/>
          </a:xfrm>
          <a:prstGeom prst="rect">
            <a:avLst/>
          </a:prstGeom>
          <a:noFill/>
          <a:ln/>
        </p:spPr>
        <p:txBody>
          <a:bodyPr wrap="non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Impacts phishing by mimicking trusted entities.</a:t>
            </a:r>
            <a:endParaRPr lang="en-US" sz="1850" dirty="0"/>
          </a:p>
        </p:txBody>
      </p:sp>
      <p:sp>
        <p:nvSpPr>
          <p:cNvPr id="15" name="Text 6"/>
          <p:cNvSpPr/>
          <p:nvPr/>
        </p:nvSpPr>
        <p:spPr>
          <a:xfrm>
            <a:off x="8247888" y="2441448"/>
            <a:ext cx="5550408"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Phishing via Social Media</a:t>
            </a:r>
            <a:endParaRPr lang="en-US" sz="2320" dirty="0"/>
          </a:p>
        </p:txBody>
      </p:sp>
      <p:sp>
        <p:nvSpPr>
          <p:cNvPr id="16" name="Text 7"/>
          <p:cNvSpPr/>
          <p:nvPr/>
        </p:nvSpPr>
        <p:spPr>
          <a:xfrm>
            <a:off x="1609344" y="2441448"/>
            <a:ext cx="5550408"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Pretexting</a:t>
            </a:r>
            <a:endParaRPr lang="en-US" sz="2320" dirty="0"/>
          </a:p>
        </p:txBody>
      </p:sp>
      <p:sp>
        <p:nvSpPr>
          <p:cNvPr id="17" name="Text 8"/>
          <p:cNvSpPr/>
          <p:nvPr/>
        </p:nvSpPr>
        <p:spPr>
          <a:xfrm>
            <a:off x="7635240" y="4187952"/>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4</a:t>
            </a:r>
            <a:endParaRPr lang="en-US" sz="2320" dirty="0"/>
          </a:p>
        </p:txBody>
      </p:sp>
      <p:sp>
        <p:nvSpPr>
          <p:cNvPr id="18" name="Text 9"/>
          <p:cNvSpPr/>
          <p:nvPr/>
        </p:nvSpPr>
        <p:spPr>
          <a:xfrm>
            <a:off x="996696" y="595274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5</a:t>
            </a:r>
            <a:endParaRPr lang="en-US" sz="2320" dirty="0"/>
          </a:p>
        </p:txBody>
      </p:sp>
      <p:sp>
        <p:nvSpPr>
          <p:cNvPr id="19" name="Text 10"/>
          <p:cNvSpPr/>
          <p:nvPr/>
        </p:nvSpPr>
        <p:spPr>
          <a:xfrm>
            <a:off x="1609344" y="4709160"/>
            <a:ext cx="5550408"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Gaining unauthorized access by following someone with legit access.</a:t>
            </a:r>
            <a:endParaRPr lang="en-US" sz="1850" dirty="0"/>
          </a:p>
        </p:txBody>
      </p:sp>
      <p:sp>
        <p:nvSpPr>
          <p:cNvPr id="20" name="Text 11"/>
          <p:cNvSpPr/>
          <p:nvPr/>
        </p:nvSpPr>
        <p:spPr>
          <a:xfrm>
            <a:off x="996696" y="4187952"/>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3</a:t>
            </a:r>
            <a:endParaRPr lang="en-US" sz="2320" dirty="0"/>
          </a:p>
        </p:txBody>
      </p:sp>
      <p:sp>
        <p:nvSpPr>
          <p:cNvPr id="21" name="Text 12"/>
          <p:cNvSpPr/>
          <p:nvPr/>
        </p:nvSpPr>
        <p:spPr>
          <a:xfrm>
            <a:off x="1609344" y="2953512"/>
            <a:ext cx="5550408"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Attackers create a scenario to steal personal information.</a:t>
            </a:r>
            <a:endParaRPr lang="en-US" sz="1850" dirty="0"/>
          </a:p>
        </p:txBody>
      </p:sp>
      <p:sp>
        <p:nvSpPr>
          <p:cNvPr id="22" name="Text 13"/>
          <p:cNvSpPr/>
          <p:nvPr/>
        </p:nvSpPr>
        <p:spPr>
          <a:xfrm>
            <a:off x="1609344" y="5961888"/>
            <a:ext cx="5550408"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Impersonation</a:t>
            </a:r>
            <a:endParaRPr lang="en-US" sz="2320" dirty="0"/>
          </a:p>
        </p:txBody>
      </p:sp>
      <p:sp>
        <p:nvSpPr>
          <p:cNvPr id="23" name="Text 14"/>
          <p:cNvSpPr/>
          <p:nvPr/>
        </p:nvSpPr>
        <p:spPr>
          <a:xfrm>
            <a:off x="8247888" y="4206240"/>
            <a:ext cx="5550408"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Baiting</a:t>
            </a:r>
            <a:endParaRPr lang="en-US" sz="2320" dirty="0"/>
          </a:p>
        </p:txBody>
      </p:sp>
      <p:sp>
        <p:nvSpPr>
          <p:cNvPr id="24" name="Text 15"/>
          <p:cNvSpPr/>
          <p:nvPr/>
        </p:nvSpPr>
        <p:spPr>
          <a:xfrm>
            <a:off x="832104" y="1161288"/>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BD9B78"/>
                </a:solidFill>
                <a:latin typeface="思源黑体-思源黑体-ExtraBold" pitchFamily="34" charset="0"/>
                <a:ea typeface="思源黑体-思源黑体-ExtraBold" pitchFamily="34" charset="-122"/>
                <a:cs typeface="思源黑体-思源黑体-ExtraBold" pitchFamily="34" charset="-120"/>
              </a:rPr>
              <a:t>Social Engineering Tactics</a:t>
            </a:r>
            <a:endParaRPr lang="en-US" sz="46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1078992" y="6016752"/>
            <a:ext cx="5989320" cy="996696"/>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Report any suspicious emails or websites to your IT department or relevant authorities to help prevent others from falling victim.</a:t>
            </a:r>
            <a:endParaRPr lang="en-US" sz="1850" dirty="0"/>
          </a:p>
        </p:txBody>
      </p:sp>
      <p:sp>
        <p:nvSpPr>
          <p:cNvPr id="5" name="Text 1"/>
          <p:cNvSpPr/>
          <p:nvPr/>
        </p:nvSpPr>
        <p:spPr>
          <a:xfrm>
            <a:off x="1078992" y="5504688"/>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Report Phishing Attempts</a:t>
            </a:r>
            <a:endParaRPr lang="en-US" sz="2320" dirty="0"/>
          </a:p>
        </p:txBody>
      </p:sp>
      <p:sp>
        <p:nvSpPr>
          <p:cNvPr id="6" name="Text 2"/>
          <p:cNvSpPr/>
          <p:nvPr/>
        </p:nvSpPr>
        <p:spPr>
          <a:xfrm>
            <a:off x="7571232" y="1975104"/>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Use Multi-Factor Authentication</a:t>
            </a:r>
            <a:endParaRPr lang="en-US" sz="2320" dirty="0"/>
          </a:p>
        </p:txBody>
      </p:sp>
      <p:sp>
        <p:nvSpPr>
          <p:cNvPr id="7" name="Text 3"/>
          <p:cNvSpPr/>
          <p:nvPr/>
        </p:nvSpPr>
        <p:spPr>
          <a:xfrm>
            <a:off x="1078992" y="1975104"/>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Verify Email Sources</a:t>
            </a:r>
            <a:endParaRPr lang="en-US" sz="2320" dirty="0"/>
          </a:p>
        </p:txBody>
      </p:sp>
      <p:sp>
        <p:nvSpPr>
          <p:cNvPr id="8" name="Text 4"/>
          <p:cNvSpPr/>
          <p:nvPr/>
        </p:nvSpPr>
        <p:spPr>
          <a:xfrm>
            <a:off x="832104" y="832104"/>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BD9B78"/>
                </a:solidFill>
                <a:latin typeface="思源黑体-思源黑体-ExtraBold" pitchFamily="34" charset="0"/>
                <a:ea typeface="思源黑体-思源黑体-ExtraBold" pitchFamily="34" charset="-122"/>
                <a:cs typeface="思源黑体-思源黑体-ExtraBold" pitchFamily="34" charset="-120"/>
              </a:rPr>
              <a:t>Best Practices to Avoid Phishing</a:t>
            </a:r>
            <a:endParaRPr lang="en-US" sz="4640" dirty="0"/>
          </a:p>
        </p:txBody>
      </p:sp>
      <p:sp>
        <p:nvSpPr>
          <p:cNvPr id="9" name="Text 5"/>
          <p:cNvSpPr/>
          <p:nvPr/>
        </p:nvSpPr>
        <p:spPr>
          <a:xfrm>
            <a:off x="7571232" y="4251960"/>
            <a:ext cx="5989320" cy="996696"/>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Ensure your operating system and software are up to date to protect against vulnerabilities that phishing attacks may exploit.</a:t>
            </a:r>
            <a:endParaRPr lang="en-US" sz="1850" dirty="0"/>
          </a:p>
        </p:txBody>
      </p:sp>
      <p:sp>
        <p:nvSpPr>
          <p:cNvPr id="10" name="Text 6"/>
          <p:cNvSpPr/>
          <p:nvPr/>
        </p:nvSpPr>
        <p:spPr>
          <a:xfrm>
            <a:off x="7571232" y="2478024"/>
            <a:ext cx="5989320"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Implement multi-factor authentication (MFA) on your accounts to add an extra layer of security.</a:t>
            </a:r>
            <a:endParaRPr lang="en-US" sz="1850" dirty="0"/>
          </a:p>
        </p:txBody>
      </p:sp>
      <p:sp>
        <p:nvSpPr>
          <p:cNvPr id="11" name="Text 7"/>
          <p:cNvSpPr/>
          <p:nvPr/>
        </p:nvSpPr>
        <p:spPr>
          <a:xfrm>
            <a:off x="1078992" y="2478024"/>
            <a:ext cx="5989320" cy="996696"/>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Always verify the source of unexpected emails by contacting the organization directly through official channels.</a:t>
            </a:r>
            <a:endParaRPr lang="en-US" sz="1850" dirty="0"/>
          </a:p>
        </p:txBody>
      </p:sp>
      <p:sp>
        <p:nvSpPr>
          <p:cNvPr id="12" name="Text 8"/>
          <p:cNvSpPr/>
          <p:nvPr/>
        </p:nvSpPr>
        <p:spPr>
          <a:xfrm>
            <a:off x="1078992" y="3739896"/>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Educate Yourself and Others</a:t>
            </a:r>
            <a:endParaRPr lang="en-US" sz="2320" dirty="0"/>
          </a:p>
        </p:txBody>
      </p:sp>
      <p:sp>
        <p:nvSpPr>
          <p:cNvPr id="13" name="Text 9"/>
          <p:cNvSpPr/>
          <p:nvPr/>
        </p:nvSpPr>
        <p:spPr>
          <a:xfrm>
            <a:off x="7571232" y="3739896"/>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Keep Software Updated</a:t>
            </a:r>
            <a:endParaRPr lang="en-US" sz="2320" dirty="0"/>
          </a:p>
        </p:txBody>
      </p:sp>
      <p:sp>
        <p:nvSpPr>
          <p:cNvPr id="14" name="Text 10"/>
          <p:cNvSpPr/>
          <p:nvPr/>
        </p:nvSpPr>
        <p:spPr>
          <a:xfrm>
            <a:off x="1078992" y="4251960"/>
            <a:ext cx="5989320"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Regularly educate yourself and your team about the latest phishing tactics and how to recognize them.</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1576304"/>
          </a:xfrm>
          <a:prstGeom prst="rect">
            <a:avLst/>
          </a:prstGeom>
        </p:spPr>
      </p:pic>
      <p:pic>
        <p:nvPicPr>
          <p:cNvPr id="3" name="Image 1" descr="preencoded.png">    </p:cNvPr>
          <p:cNvPicPr>
            <a:picLocks noChangeAspect="1"/>
          </p:cNvPicPr>
          <p:nvPr/>
        </p:nvPicPr>
        <p:blipFill>
          <a:blip r:embed="rId2"/>
          <a:stretch>
            <a:fillRect/>
          </a:stretch>
        </p:blipFill>
        <p:spPr>
          <a:xfrm>
            <a:off x="5047488" y="4023360"/>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4023360"/>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5047488" y="4023360"/>
            <a:ext cx="4544568" cy="4544568"/>
          </a:xfrm>
          <a:prstGeom prst="rect">
            <a:avLst/>
          </a:prstGeom>
        </p:spPr>
      </p:pic>
      <p:pic>
        <p:nvPicPr>
          <p:cNvPr id="6" name="Image 4" descr="preencoded.png">    </p:cNvPr>
          <p:cNvPicPr>
            <a:picLocks noChangeAspect="1"/>
          </p:cNvPicPr>
          <p:nvPr/>
        </p:nvPicPr>
        <p:blipFill>
          <a:blip r:embed="rId5"/>
          <a:stretch>
            <a:fillRect/>
          </a:stretch>
        </p:blipFill>
        <p:spPr>
          <a:xfrm>
            <a:off x="5047488" y="4023360"/>
            <a:ext cx="4544568" cy="4544568"/>
          </a:xfrm>
          <a:prstGeom prst="rect">
            <a:avLst/>
          </a:prstGeom>
        </p:spPr>
      </p:pic>
      <p:pic>
        <p:nvPicPr>
          <p:cNvPr id="7" name="Image 5" descr="preencoded.png">    </p:cNvPr>
          <p:cNvPicPr>
            <a:picLocks noChangeAspect="1"/>
          </p:cNvPicPr>
          <p:nvPr/>
        </p:nvPicPr>
        <p:blipFill>
          <a:blip r:embed="rId6"/>
          <a:stretch>
            <a:fillRect/>
          </a:stretch>
        </p:blipFill>
        <p:spPr>
          <a:xfrm>
            <a:off x="5047488" y="4023360"/>
            <a:ext cx="4544568" cy="4544568"/>
          </a:xfrm>
          <a:prstGeom prst="rect">
            <a:avLst/>
          </a:prstGeom>
        </p:spPr>
      </p:pic>
      <p:sp>
        <p:nvSpPr>
          <p:cNvPr id="8" name="Text 0"/>
          <p:cNvSpPr/>
          <p:nvPr/>
        </p:nvSpPr>
        <p:spPr>
          <a:xfrm>
            <a:off x="832104" y="649224"/>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BD9B78"/>
                </a:solidFill>
                <a:latin typeface="思源黑体-思源黑体-ExtraBold" pitchFamily="34" charset="0"/>
                <a:ea typeface="思源黑体-思源黑体-ExtraBold" pitchFamily="34" charset="-122"/>
                <a:cs typeface="思源黑体-思源黑体-ExtraBold" pitchFamily="34" charset="-120"/>
              </a:rPr>
              <a:t>Real-World Cybersecurity Breaches</a:t>
            </a:r>
            <a:endParaRPr lang="en-US" sz="4640" dirty="0"/>
          </a:p>
        </p:txBody>
      </p:sp>
      <p:sp>
        <p:nvSpPr>
          <p:cNvPr id="9" name="Text 1"/>
          <p:cNvSpPr/>
          <p:nvPr/>
        </p:nvSpPr>
        <p:spPr>
          <a:xfrm>
            <a:off x="9710928" y="9345168"/>
            <a:ext cx="3986784" cy="1325880"/>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Initial infection spread through phishing emails, showcasing how phishing can lead to larger cybersecurity threats.</a:t>
            </a:r>
            <a:endParaRPr lang="en-US" sz="1850" dirty="0"/>
          </a:p>
        </p:txBody>
      </p:sp>
      <p:sp>
        <p:nvSpPr>
          <p:cNvPr id="10" name="Text 2"/>
          <p:cNvSpPr/>
          <p:nvPr/>
        </p:nvSpPr>
        <p:spPr>
          <a:xfrm>
            <a:off x="950976" y="2907792"/>
            <a:ext cx="3986784" cy="374904"/>
          </a:xfrm>
          <a:prstGeom prst="rect">
            <a:avLst/>
          </a:prstGeom>
          <a:noFill/>
          <a:ln/>
        </p:spPr>
        <p:txBody>
          <a:bodyPr wrap="none" lIns="0" tIns="0" rIns="0" bIns="0" rtlCol="0" anchor="ctr"/>
          <a:lstStyle/>
          <a:p>
            <a:pPr algn="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Target Data Breach (2013)</a:t>
            </a:r>
            <a:endParaRPr lang="en-US" sz="2320" dirty="0"/>
          </a:p>
        </p:txBody>
      </p:sp>
      <p:sp>
        <p:nvSpPr>
          <p:cNvPr id="11" name="Text 3"/>
          <p:cNvSpPr/>
          <p:nvPr/>
        </p:nvSpPr>
        <p:spPr>
          <a:xfrm>
            <a:off x="950976" y="7534656"/>
            <a:ext cx="3986784" cy="740664"/>
          </a:xfrm>
          <a:prstGeom prst="rect">
            <a:avLst/>
          </a:prstGeom>
          <a:noFill/>
          <a:ln/>
        </p:spPr>
        <p:txBody>
          <a:bodyPr wrap="square" lIns="0" tIns="0" rIns="0" bIns="0" rtlCol="0" anchor="ctr"/>
          <a:lstStyle/>
          <a:p>
            <a:pPr algn="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Microsoft and Dropbox Phishing</a:t>
            </a:r>
            <a:endParaRPr lang="en-US" sz="2320" dirty="0"/>
          </a:p>
        </p:txBody>
      </p:sp>
      <p:sp>
        <p:nvSpPr>
          <p:cNvPr id="12" name="Text 4"/>
          <p:cNvSpPr/>
          <p:nvPr/>
        </p:nvSpPr>
        <p:spPr>
          <a:xfrm>
            <a:off x="950976" y="8540496"/>
            <a:ext cx="3986784" cy="1325880"/>
          </a:xfrm>
          <a:prstGeom prst="rect">
            <a:avLst/>
          </a:prstGeom>
          <a:noFill/>
          <a:ln/>
        </p:spPr>
        <p:txBody>
          <a:bodyPr wrap="square" lIns="0" tIns="0" rIns="0" bIns="0" rtlCol="0" anchor="ctr"/>
          <a:lstStyle/>
          <a:p>
            <a:pPr algn="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Cybercriminals have spoofed emails claiming to be from Microsoft or Dropbox to steal user credentials through fake login pages.</a:t>
            </a:r>
            <a:endParaRPr lang="en-US" sz="1850" dirty="0"/>
          </a:p>
        </p:txBody>
      </p:sp>
      <p:sp>
        <p:nvSpPr>
          <p:cNvPr id="13" name="Text 5"/>
          <p:cNvSpPr/>
          <p:nvPr/>
        </p:nvSpPr>
        <p:spPr>
          <a:xfrm>
            <a:off x="950976" y="3538728"/>
            <a:ext cx="3986784" cy="1325880"/>
          </a:xfrm>
          <a:prstGeom prst="rect">
            <a:avLst/>
          </a:prstGeom>
          <a:noFill/>
          <a:ln/>
        </p:spPr>
        <p:txBody>
          <a:bodyPr wrap="square" lIns="0" tIns="0" rIns="0" bIns="0" rtlCol="0" anchor="ctr"/>
          <a:lstStyle/>
          <a:p>
            <a:pPr algn="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Attackers used phishing emails to gain access to Target's network, leading to the theft of millions of credit card numbers.</a:t>
            </a:r>
            <a:endParaRPr lang="en-US" sz="1850" dirty="0"/>
          </a:p>
        </p:txBody>
      </p:sp>
      <p:sp>
        <p:nvSpPr>
          <p:cNvPr id="14" name="Text 6"/>
          <p:cNvSpPr/>
          <p:nvPr/>
        </p:nvSpPr>
        <p:spPr>
          <a:xfrm>
            <a:off x="10177272" y="5129784"/>
            <a:ext cx="3511296" cy="740664"/>
          </a:xfrm>
          <a:prstGeom prst="rect">
            <a:avLst/>
          </a:prstGeom>
          <a:noFill/>
          <a:ln/>
        </p:spPr>
        <p:txBody>
          <a:bodyPr wrap="squar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Ubiquiti Networks (2015)</a:t>
            </a:r>
            <a:endParaRPr lang="en-US" sz="2320" dirty="0"/>
          </a:p>
        </p:txBody>
      </p:sp>
      <p:sp>
        <p:nvSpPr>
          <p:cNvPr id="15" name="Text 7"/>
          <p:cNvSpPr/>
          <p:nvPr/>
        </p:nvSpPr>
        <p:spPr>
          <a:xfrm>
            <a:off x="10177272" y="6135624"/>
            <a:ext cx="3511296" cy="1325880"/>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This company lost $46.7 million due to a phishing scam where attackers impersonated a third-party vendor.</a:t>
            </a:r>
            <a:endParaRPr lang="en-US" sz="1850" dirty="0"/>
          </a:p>
        </p:txBody>
      </p:sp>
      <p:sp>
        <p:nvSpPr>
          <p:cNvPr id="16" name="Text 8"/>
          <p:cNvSpPr/>
          <p:nvPr/>
        </p:nvSpPr>
        <p:spPr>
          <a:xfrm>
            <a:off x="9710928" y="8339328"/>
            <a:ext cx="3986784" cy="740664"/>
          </a:xfrm>
          <a:prstGeom prst="rect">
            <a:avLst/>
          </a:prstGeom>
          <a:noFill/>
          <a:ln/>
        </p:spPr>
        <p:txBody>
          <a:bodyPr wrap="squar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WannaCry Ransomware (2017)</a:t>
            </a:r>
            <a:endParaRPr lang="en-US" sz="2320" dirty="0"/>
          </a:p>
        </p:txBody>
      </p:sp>
      <p:sp>
        <p:nvSpPr>
          <p:cNvPr id="17" name="Text 9"/>
          <p:cNvSpPr/>
          <p:nvPr/>
        </p:nvSpPr>
        <p:spPr>
          <a:xfrm>
            <a:off x="9710928" y="2926080"/>
            <a:ext cx="3986784" cy="1325880"/>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A Lithuanian man tricked Google and Facebook into wiring $100 million by using fake invoices and impersonating a vendor.</a:t>
            </a:r>
            <a:endParaRPr lang="en-US" sz="1850" dirty="0"/>
          </a:p>
        </p:txBody>
      </p:sp>
      <p:sp>
        <p:nvSpPr>
          <p:cNvPr id="18" name="Text 10"/>
          <p:cNvSpPr/>
          <p:nvPr/>
        </p:nvSpPr>
        <p:spPr>
          <a:xfrm>
            <a:off x="9710928" y="1920240"/>
            <a:ext cx="3986784" cy="740664"/>
          </a:xfrm>
          <a:prstGeom prst="rect">
            <a:avLst/>
          </a:prstGeom>
          <a:noFill/>
          <a:ln/>
        </p:spPr>
        <p:txBody>
          <a:bodyPr wrap="squar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Google and Facebook Scam (2013-2015)</a:t>
            </a:r>
            <a:endParaRPr lang="en-US" sz="2320" dirty="0"/>
          </a:p>
        </p:txBody>
      </p:sp>
      <p:sp>
        <p:nvSpPr>
          <p:cNvPr id="19" name="Text 11"/>
          <p:cNvSpPr/>
          <p:nvPr/>
        </p:nvSpPr>
        <p:spPr>
          <a:xfrm>
            <a:off x="8805672" y="6345936"/>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3</a:t>
            </a:r>
            <a:endParaRPr lang="en-US" sz="2320" dirty="0"/>
          </a:p>
        </p:txBody>
      </p:sp>
      <p:sp>
        <p:nvSpPr>
          <p:cNvPr id="20" name="Text 12"/>
          <p:cNvSpPr/>
          <p:nvPr/>
        </p:nvSpPr>
        <p:spPr>
          <a:xfrm>
            <a:off x="5815584" y="6775704"/>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5</a:t>
            </a:r>
            <a:endParaRPr lang="en-US" sz="2320" dirty="0"/>
          </a:p>
        </p:txBody>
      </p:sp>
      <p:sp>
        <p:nvSpPr>
          <p:cNvPr id="21" name="Text 13"/>
          <p:cNvSpPr/>
          <p:nvPr/>
        </p:nvSpPr>
        <p:spPr>
          <a:xfrm>
            <a:off x="7461504" y="7653528"/>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4</a:t>
            </a:r>
            <a:endParaRPr lang="en-US" sz="2320" dirty="0"/>
          </a:p>
        </p:txBody>
      </p:sp>
      <p:sp>
        <p:nvSpPr>
          <p:cNvPr id="22" name="Text 14"/>
          <p:cNvSpPr/>
          <p:nvPr/>
        </p:nvSpPr>
        <p:spPr>
          <a:xfrm>
            <a:off x="7982712" y="4672584"/>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2</a:t>
            </a:r>
            <a:endParaRPr lang="en-US" sz="2320" dirty="0"/>
          </a:p>
        </p:txBody>
      </p:sp>
      <p:sp>
        <p:nvSpPr>
          <p:cNvPr id="23" name="Text 15"/>
          <p:cNvSpPr/>
          <p:nvPr/>
        </p:nvSpPr>
        <p:spPr>
          <a:xfrm>
            <a:off x="6135624" y="4937760"/>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1</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1078992" y="6016752"/>
            <a:ext cx="5989320" cy="996696"/>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What should you do if you receive a phishing email? (A) Respond to the sender (B) Report it (C) Forward it to friends</a:t>
            </a:r>
            <a:endParaRPr lang="en-US" sz="1850" dirty="0"/>
          </a:p>
        </p:txBody>
      </p:sp>
      <p:sp>
        <p:nvSpPr>
          <p:cNvPr id="5" name="Text 1"/>
          <p:cNvSpPr/>
          <p:nvPr/>
        </p:nvSpPr>
        <p:spPr>
          <a:xfrm>
            <a:off x="1078992" y="5504688"/>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Question 5</a:t>
            </a:r>
            <a:endParaRPr lang="en-US" sz="2320" dirty="0"/>
          </a:p>
        </p:txBody>
      </p:sp>
      <p:sp>
        <p:nvSpPr>
          <p:cNvPr id="6" name="Text 2"/>
          <p:cNvSpPr/>
          <p:nvPr/>
        </p:nvSpPr>
        <p:spPr>
          <a:xfrm>
            <a:off x="7571232" y="2478024"/>
            <a:ext cx="5989320" cy="996696"/>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Which of the following is a tactic used in social engineering? (A) Tailgating (B) File compression (C) Data encryption</a:t>
            </a:r>
            <a:endParaRPr lang="en-US" sz="1850" dirty="0"/>
          </a:p>
        </p:txBody>
      </p:sp>
      <p:sp>
        <p:nvSpPr>
          <p:cNvPr id="7" name="Text 3"/>
          <p:cNvSpPr/>
          <p:nvPr/>
        </p:nvSpPr>
        <p:spPr>
          <a:xfrm>
            <a:off x="1078992" y="3739896"/>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Question 3</a:t>
            </a:r>
            <a:endParaRPr lang="en-US" sz="2320" dirty="0"/>
          </a:p>
        </p:txBody>
      </p:sp>
      <p:sp>
        <p:nvSpPr>
          <p:cNvPr id="8" name="Text 4"/>
          <p:cNvSpPr/>
          <p:nvPr/>
        </p:nvSpPr>
        <p:spPr>
          <a:xfrm>
            <a:off x="1078992" y="1975104"/>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Question 1</a:t>
            </a:r>
            <a:endParaRPr lang="en-US" sz="2320" dirty="0"/>
          </a:p>
        </p:txBody>
      </p:sp>
      <p:sp>
        <p:nvSpPr>
          <p:cNvPr id="9" name="Text 5"/>
          <p:cNvSpPr/>
          <p:nvPr/>
        </p:nvSpPr>
        <p:spPr>
          <a:xfrm>
            <a:off x="7571232" y="3739896"/>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Question 4</a:t>
            </a:r>
            <a:endParaRPr lang="en-US" sz="2320" dirty="0"/>
          </a:p>
        </p:txBody>
      </p:sp>
      <p:sp>
        <p:nvSpPr>
          <p:cNvPr id="10" name="Text 6"/>
          <p:cNvSpPr/>
          <p:nvPr/>
        </p:nvSpPr>
        <p:spPr>
          <a:xfrm>
            <a:off x="832104" y="832104"/>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BD9B78"/>
                </a:solidFill>
                <a:latin typeface="思源黑体-思源黑体-ExtraBold" pitchFamily="34" charset="0"/>
                <a:ea typeface="思源黑体-思源黑体-ExtraBold" pitchFamily="34" charset="-122"/>
                <a:cs typeface="思源黑体-思源黑体-ExtraBold" pitchFamily="34" charset="-120"/>
              </a:rPr>
              <a:t>Interactive Quiz</a:t>
            </a:r>
            <a:endParaRPr lang="en-US" sz="4640" dirty="0"/>
          </a:p>
        </p:txBody>
      </p:sp>
      <p:sp>
        <p:nvSpPr>
          <p:cNvPr id="11" name="Text 7"/>
          <p:cNvSpPr/>
          <p:nvPr/>
        </p:nvSpPr>
        <p:spPr>
          <a:xfrm>
            <a:off x="1078992" y="4251960"/>
            <a:ext cx="5989320"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How can you verify a suspicious email? (A) Click all links (B) Contact the organization directly (C) Ignore it</a:t>
            </a:r>
            <a:endParaRPr lang="en-US" sz="1850" dirty="0"/>
          </a:p>
        </p:txBody>
      </p:sp>
      <p:sp>
        <p:nvSpPr>
          <p:cNvPr id="12" name="Text 8"/>
          <p:cNvSpPr/>
          <p:nvPr/>
        </p:nvSpPr>
        <p:spPr>
          <a:xfrm>
            <a:off x="1078992" y="2478024"/>
            <a:ext cx="5989320"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What is a common sign of a phishing email? (A) Personal greeting (B) Generic greeting (C) Secure link</a:t>
            </a:r>
            <a:endParaRPr lang="en-US" sz="1850" dirty="0"/>
          </a:p>
        </p:txBody>
      </p:sp>
      <p:sp>
        <p:nvSpPr>
          <p:cNvPr id="13" name="Text 9"/>
          <p:cNvSpPr/>
          <p:nvPr/>
        </p:nvSpPr>
        <p:spPr>
          <a:xfrm>
            <a:off x="7571232" y="4251960"/>
            <a:ext cx="5989320" cy="996696"/>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What is the best defense against phishing? (A) Ignoring emails (B) Multi-factor authentication (C) Using public Wi-Fi</a:t>
            </a:r>
            <a:endParaRPr lang="en-US" sz="1850" dirty="0"/>
          </a:p>
        </p:txBody>
      </p:sp>
      <p:sp>
        <p:nvSpPr>
          <p:cNvPr id="14" name="Text 10"/>
          <p:cNvSpPr/>
          <p:nvPr/>
        </p:nvSpPr>
        <p:spPr>
          <a:xfrm>
            <a:off x="7571232" y="1975104"/>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Question 2</a:t>
            </a:r>
            <a:endParaRPr lang="en-US" sz="23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1078992" y="4270248"/>
            <a:ext cx="7507224"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Practice Caution</a:t>
            </a:r>
            <a:endParaRPr lang="en-US" sz="2320" dirty="0"/>
          </a:p>
        </p:txBody>
      </p:sp>
      <p:sp>
        <p:nvSpPr>
          <p:cNvPr id="5" name="Text 1"/>
          <p:cNvSpPr/>
          <p:nvPr/>
        </p:nvSpPr>
        <p:spPr>
          <a:xfrm>
            <a:off x="1078992" y="3675888"/>
            <a:ext cx="7507224" cy="338328"/>
          </a:xfrm>
          <a:prstGeom prst="rect">
            <a:avLst/>
          </a:prstGeom>
          <a:noFill/>
          <a:ln/>
        </p:spPr>
        <p:txBody>
          <a:bodyPr wrap="non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Awareness and education are keys to combating phishing attacks.</a:t>
            </a:r>
            <a:endParaRPr lang="en-US" sz="1850" dirty="0"/>
          </a:p>
        </p:txBody>
      </p:sp>
      <p:sp>
        <p:nvSpPr>
          <p:cNvPr id="6" name="Text 2"/>
          <p:cNvSpPr/>
          <p:nvPr/>
        </p:nvSpPr>
        <p:spPr>
          <a:xfrm>
            <a:off x="1078992" y="5888736"/>
            <a:ext cx="7507224" cy="667512"/>
          </a:xfrm>
          <a:prstGeom prst="rect">
            <a:avLst/>
          </a:prstGeom>
          <a:noFill/>
          <a:ln/>
        </p:spPr>
        <p:txBody>
          <a:bodyPr wrap="squar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Encourage communication and reporting of suspicious activities within your organization.</a:t>
            </a:r>
            <a:endParaRPr lang="en-US" sz="1850" dirty="0"/>
          </a:p>
        </p:txBody>
      </p:sp>
      <p:sp>
        <p:nvSpPr>
          <p:cNvPr id="7" name="Text 3"/>
          <p:cNvSpPr/>
          <p:nvPr/>
        </p:nvSpPr>
        <p:spPr>
          <a:xfrm>
            <a:off x="1078992" y="3163824"/>
            <a:ext cx="7507224"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Stay Informed</a:t>
            </a:r>
            <a:endParaRPr lang="en-US" sz="2320" dirty="0"/>
          </a:p>
        </p:txBody>
      </p:sp>
      <p:sp>
        <p:nvSpPr>
          <p:cNvPr id="8" name="Text 4"/>
          <p:cNvSpPr/>
          <p:nvPr/>
        </p:nvSpPr>
        <p:spPr>
          <a:xfrm>
            <a:off x="1078992" y="4782312"/>
            <a:ext cx="7507224" cy="338328"/>
          </a:xfrm>
          <a:prstGeom prst="rect">
            <a:avLst/>
          </a:prstGeom>
          <a:noFill/>
          <a:ln/>
        </p:spPr>
        <p:txBody>
          <a:bodyPr wrap="none" lIns="0" tIns="0" rIns="0" bIns="0" rtlCol="0" anchor="ctr"/>
          <a:lstStyle/>
          <a:p>
            <a:pPr algn="l"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Always practice caution when handling emails, links, and websites.</a:t>
            </a:r>
            <a:endParaRPr lang="en-US" sz="1850" dirty="0"/>
          </a:p>
        </p:txBody>
      </p:sp>
      <p:sp>
        <p:nvSpPr>
          <p:cNvPr id="9" name="Text 5"/>
          <p:cNvSpPr/>
          <p:nvPr/>
        </p:nvSpPr>
        <p:spPr>
          <a:xfrm>
            <a:off x="832104" y="1289304"/>
            <a:ext cx="8010144" cy="1481328"/>
          </a:xfrm>
          <a:prstGeom prst="rect">
            <a:avLst/>
          </a:prstGeom>
          <a:noFill/>
          <a:ln/>
        </p:spPr>
        <p:txBody>
          <a:bodyPr wrap="square" lIns="0" tIns="0" rIns="0" bIns="0" rtlCol="0" anchor="ctr"/>
          <a:lstStyle/>
          <a:p>
            <a:pPr algn="l" indent="0" marL="0">
              <a:lnSpc>
                <a:spcPts val="5800"/>
              </a:lnSpc>
              <a:buNone/>
            </a:pPr>
            <a:r>
              <a:rPr lang="en-US" sz="4640" dirty="0">
                <a:solidFill>
                  <a:srgbClr val="BD9B78"/>
                </a:solidFill>
                <a:latin typeface="思源黑体-思源黑体-ExtraBold" pitchFamily="34" charset="0"/>
                <a:ea typeface="思源黑体-思源黑体-ExtraBold" pitchFamily="34" charset="-122"/>
                <a:cs typeface="思源黑体-思源黑体-ExtraBold" pitchFamily="34" charset="-120"/>
              </a:rPr>
              <a:t>Conclusion on Combating Phishing Attacks</a:t>
            </a:r>
            <a:endParaRPr lang="en-US" sz="4640" dirty="0"/>
          </a:p>
        </p:txBody>
      </p:sp>
      <p:sp>
        <p:nvSpPr>
          <p:cNvPr id="10" name="Text 6"/>
          <p:cNvSpPr/>
          <p:nvPr/>
        </p:nvSpPr>
        <p:spPr>
          <a:xfrm>
            <a:off x="1078992" y="5376672"/>
            <a:ext cx="7507224" cy="374904"/>
          </a:xfrm>
          <a:prstGeom prst="rect">
            <a:avLst/>
          </a:prstGeom>
          <a:noFill/>
          <a:ln/>
        </p:spPr>
        <p:txBody>
          <a:bodyPr wrap="none" lIns="0" tIns="0" rIns="0" bIns="0" rtlCol="0" anchor="ctr"/>
          <a:lstStyle/>
          <a:p>
            <a:pPr algn="l"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Collaborate for Security</a:t>
            </a:r>
            <a:endParaRPr lang="en-US" sz="23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893808"/>
          </a:xfrm>
          <a:prstGeom prst="rect">
            <a:avLst/>
          </a:prstGeom>
        </p:spPr>
      </p:pic>
      <p:pic>
        <p:nvPicPr>
          <p:cNvPr id="3" name="Image 1" descr="preencoded.png">    </p:cNvPr>
          <p:cNvPicPr>
            <a:picLocks noChangeAspect="1"/>
          </p:cNvPicPr>
          <p:nvPr/>
        </p:nvPicPr>
        <p:blipFill>
          <a:blip r:embed="rId2"/>
          <a:stretch>
            <a:fillRect/>
          </a:stretch>
        </p:blipFill>
        <p:spPr>
          <a:xfrm>
            <a:off x="3429000" y="5349240"/>
            <a:ext cx="7790688" cy="7790688"/>
          </a:xfrm>
          <a:prstGeom prst="rect">
            <a:avLst/>
          </a:prstGeom>
        </p:spPr>
      </p:pic>
      <p:pic>
        <p:nvPicPr>
          <p:cNvPr id="4" name="Image 2" descr="preencoded.png">    </p:cNvPr>
          <p:cNvPicPr>
            <a:picLocks noChangeAspect="1"/>
          </p:cNvPicPr>
          <p:nvPr/>
        </p:nvPicPr>
        <p:blipFill>
          <a:blip r:embed="rId3"/>
          <a:stretch>
            <a:fillRect/>
          </a:stretch>
        </p:blipFill>
        <p:spPr>
          <a:xfrm>
            <a:off x="3429000" y="5349240"/>
            <a:ext cx="7790688" cy="7790688"/>
          </a:xfrm>
          <a:prstGeom prst="rect">
            <a:avLst/>
          </a:prstGeom>
        </p:spPr>
      </p:pic>
      <p:pic>
        <p:nvPicPr>
          <p:cNvPr id="5" name="Image 3" descr="preencoded.png">    </p:cNvPr>
          <p:cNvPicPr>
            <a:picLocks noChangeAspect="1"/>
          </p:cNvPicPr>
          <p:nvPr/>
        </p:nvPicPr>
        <p:blipFill>
          <a:blip r:embed="rId4"/>
          <a:stretch>
            <a:fillRect/>
          </a:stretch>
        </p:blipFill>
        <p:spPr>
          <a:xfrm>
            <a:off x="3429000" y="5349240"/>
            <a:ext cx="7790688" cy="7790688"/>
          </a:xfrm>
          <a:prstGeom prst="rect">
            <a:avLst/>
          </a:prstGeom>
        </p:spPr>
      </p:pic>
      <p:sp>
        <p:nvSpPr>
          <p:cNvPr id="6" name="Text 0"/>
          <p:cNvSpPr/>
          <p:nvPr/>
        </p:nvSpPr>
        <p:spPr>
          <a:xfrm>
            <a:off x="950976" y="3831336"/>
            <a:ext cx="3858768" cy="374904"/>
          </a:xfrm>
          <a:prstGeom prst="rect">
            <a:avLst/>
          </a:prstGeom>
          <a:noFill/>
          <a:ln/>
        </p:spPr>
        <p:txBody>
          <a:bodyPr wrap="none" lIns="0" tIns="0" rIns="0" bIns="0" rtlCol="0" anchor="ctr"/>
          <a:lstStyle/>
          <a:p>
            <a:pPr algn="ct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Websites</a:t>
            </a:r>
            <a:endParaRPr lang="en-US" sz="2320" dirty="0"/>
          </a:p>
        </p:txBody>
      </p:sp>
      <p:sp>
        <p:nvSpPr>
          <p:cNvPr id="7" name="Text 1"/>
          <p:cNvSpPr/>
          <p:nvPr/>
        </p:nvSpPr>
        <p:spPr>
          <a:xfrm>
            <a:off x="950976" y="4462272"/>
            <a:ext cx="3858768" cy="1325880"/>
          </a:xfrm>
          <a:prstGeom prst="rect">
            <a:avLst/>
          </a:prstGeom>
          <a:noFill/>
          <a:ln/>
        </p:spPr>
        <p:txBody>
          <a:bodyPr wrap="square" lIns="0" tIns="0" rIns="0" bIns="0" rtlCol="0" anchor="ctr"/>
          <a:lstStyle/>
          <a:p>
            <a:pPr algn="ct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Visit sites like the Anti-Phishing Working Group (APWG) and StaySafeOnline for more information.</a:t>
            </a:r>
            <a:endParaRPr lang="en-US" sz="1850" dirty="0"/>
          </a:p>
        </p:txBody>
      </p:sp>
      <p:sp>
        <p:nvSpPr>
          <p:cNvPr id="8" name="Text 2"/>
          <p:cNvSpPr/>
          <p:nvPr/>
        </p:nvSpPr>
        <p:spPr>
          <a:xfrm>
            <a:off x="832104" y="649224"/>
            <a:ext cx="12984480" cy="1481328"/>
          </a:xfrm>
          <a:prstGeom prst="rect">
            <a:avLst/>
          </a:prstGeom>
          <a:noFill/>
          <a:ln/>
        </p:spPr>
        <p:txBody>
          <a:bodyPr wrap="square" lIns="0" tIns="0" rIns="0" bIns="0" rtlCol="0" anchor="ctr"/>
          <a:lstStyle/>
          <a:p>
            <a:pPr algn="l" indent="0" marL="0">
              <a:lnSpc>
                <a:spcPts val="5800"/>
              </a:lnSpc>
              <a:buNone/>
            </a:pPr>
            <a:r>
              <a:rPr lang="en-US" sz="4640" dirty="0">
                <a:solidFill>
                  <a:srgbClr val="BD9B78"/>
                </a:solidFill>
                <a:latin typeface="思源黑体-思源黑体-ExtraBold" pitchFamily="34" charset="0"/>
                <a:ea typeface="思源黑体-思源黑体-ExtraBold" pitchFamily="34" charset="-122"/>
                <a:cs typeface="思源黑体-思源黑体-ExtraBold" pitchFamily="34" charset="-120"/>
              </a:rPr>
              <a:t>Additional Resources for Cybersecurity Awareness</a:t>
            </a:r>
            <a:endParaRPr lang="en-US" sz="4640" dirty="0"/>
          </a:p>
        </p:txBody>
      </p:sp>
      <p:sp>
        <p:nvSpPr>
          <p:cNvPr id="9" name="Text 3"/>
          <p:cNvSpPr/>
          <p:nvPr/>
        </p:nvSpPr>
        <p:spPr>
          <a:xfrm>
            <a:off x="9838944" y="3831336"/>
            <a:ext cx="3858768" cy="374904"/>
          </a:xfrm>
          <a:prstGeom prst="rect">
            <a:avLst/>
          </a:prstGeom>
          <a:noFill/>
          <a:ln/>
        </p:spPr>
        <p:txBody>
          <a:bodyPr wrap="none" lIns="0" tIns="0" rIns="0" bIns="0" rtlCol="0" anchor="ctr"/>
          <a:lstStyle/>
          <a:p>
            <a:pPr algn="ct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Phishing Simulations</a:t>
            </a:r>
            <a:endParaRPr lang="en-US" sz="2320" dirty="0"/>
          </a:p>
        </p:txBody>
      </p:sp>
      <p:sp>
        <p:nvSpPr>
          <p:cNvPr id="10" name="Text 4"/>
          <p:cNvSpPr/>
          <p:nvPr/>
        </p:nvSpPr>
        <p:spPr>
          <a:xfrm>
            <a:off x="9838944" y="4462272"/>
            <a:ext cx="3858768" cy="1325880"/>
          </a:xfrm>
          <a:prstGeom prst="rect">
            <a:avLst/>
          </a:prstGeom>
          <a:noFill/>
          <a:ln/>
        </p:spPr>
        <p:txBody>
          <a:bodyPr wrap="square" lIns="0" tIns="0" rIns="0" bIns="0" rtlCol="0" anchor="ctr"/>
          <a:lstStyle/>
          <a:p>
            <a:pPr algn="ct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Consider conducting phishing simulations within your organization to test employee awareness and response strategies.</a:t>
            </a:r>
            <a:endParaRPr lang="en-US" sz="1850" dirty="0"/>
          </a:p>
        </p:txBody>
      </p:sp>
      <p:sp>
        <p:nvSpPr>
          <p:cNvPr id="11" name="Text 5"/>
          <p:cNvSpPr/>
          <p:nvPr/>
        </p:nvSpPr>
        <p:spPr>
          <a:xfrm>
            <a:off x="5394960" y="2660904"/>
            <a:ext cx="3858768" cy="374904"/>
          </a:xfrm>
          <a:prstGeom prst="rect">
            <a:avLst/>
          </a:prstGeom>
          <a:noFill/>
          <a:ln/>
        </p:spPr>
        <p:txBody>
          <a:bodyPr wrap="none" lIns="0" tIns="0" rIns="0" bIns="0" rtlCol="0" anchor="ctr"/>
          <a:lstStyle/>
          <a:p>
            <a:pPr algn="ctr" indent="0" marL="0">
              <a:lnSpc>
                <a:spcPts val="2900"/>
              </a:lnSpc>
              <a:buNone/>
            </a:pPr>
            <a:r>
              <a:rPr lang="en-US" sz="2320" dirty="0">
                <a:solidFill>
                  <a:srgbClr val="FFF4E4"/>
                </a:solidFill>
                <a:latin typeface="思源黑体-思源黑体-ExtraBold" pitchFamily="34" charset="0"/>
                <a:ea typeface="思源黑体-思源黑体-ExtraBold" pitchFamily="34" charset="-122"/>
                <a:cs typeface="思源黑体-思源黑体-ExtraBold" pitchFamily="34" charset="-120"/>
              </a:rPr>
              <a:t>Training Programs</a:t>
            </a:r>
            <a:endParaRPr lang="en-US" sz="2320" dirty="0"/>
          </a:p>
        </p:txBody>
      </p:sp>
      <p:sp>
        <p:nvSpPr>
          <p:cNvPr id="12" name="Text 6"/>
          <p:cNvSpPr/>
          <p:nvPr/>
        </p:nvSpPr>
        <p:spPr>
          <a:xfrm>
            <a:off x="5394960" y="3291840"/>
            <a:ext cx="3858768" cy="1325880"/>
          </a:xfrm>
          <a:prstGeom prst="rect">
            <a:avLst/>
          </a:prstGeom>
          <a:noFill/>
          <a:ln/>
        </p:spPr>
        <p:txBody>
          <a:bodyPr wrap="square" lIns="0" tIns="0" rIns="0" bIns="0" rtlCol="0" anchor="ctr"/>
          <a:lstStyle/>
          <a:p>
            <a:pPr algn="ctr" indent="0" marL="0">
              <a:lnSpc>
                <a:spcPts val="2600"/>
              </a:lnSpc>
              <a:buNone/>
            </a:pPr>
            <a:r>
              <a:rPr lang="en-US" sz="1850" dirty="0">
                <a:solidFill>
                  <a:srgbClr val="FFF4E4"/>
                </a:solidFill>
                <a:latin typeface="思源黑体-思源黑体-Light" pitchFamily="34" charset="0"/>
                <a:ea typeface="思源黑体-思源黑体-Light" pitchFamily="34" charset="-122"/>
                <a:cs typeface="思源黑体-思源黑体-Light" pitchFamily="34" charset="-120"/>
              </a:rPr>
              <a:t>Participate in cybersecurity training programs to enhance your understanding of phishing and social engineering tactics.</a:t>
            </a:r>
            <a:endParaRPr lang="en-US" sz="1850" dirty="0"/>
          </a:p>
        </p:txBody>
      </p:sp>
      <p:sp>
        <p:nvSpPr>
          <p:cNvPr id="13" name="Text 7"/>
          <p:cNvSpPr/>
          <p:nvPr/>
        </p:nvSpPr>
        <p:spPr>
          <a:xfrm>
            <a:off x="7242048" y="6108192"/>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2</a:t>
            </a:r>
            <a:endParaRPr lang="en-US" sz="2320" dirty="0"/>
          </a:p>
        </p:txBody>
      </p:sp>
      <p:sp>
        <p:nvSpPr>
          <p:cNvPr id="14" name="Text 8"/>
          <p:cNvSpPr/>
          <p:nvPr/>
        </p:nvSpPr>
        <p:spPr>
          <a:xfrm>
            <a:off x="4709160" y="7571232"/>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1</a:t>
            </a:r>
            <a:endParaRPr lang="en-US" sz="2320" dirty="0"/>
          </a:p>
        </p:txBody>
      </p:sp>
      <p:sp>
        <p:nvSpPr>
          <p:cNvPr id="15" name="Text 9"/>
          <p:cNvSpPr/>
          <p:nvPr/>
        </p:nvSpPr>
        <p:spPr>
          <a:xfrm>
            <a:off x="9765792" y="7571232"/>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242424"/>
                </a:solidFill>
                <a:latin typeface="思源黑体-思源黑体-Light" pitchFamily="34" charset="0"/>
                <a:ea typeface="思源黑体-思源黑体-Light" pitchFamily="34" charset="-122"/>
                <a:cs typeface="思源黑体-思源黑体-Light" pitchFamily="34" charset="-120"/>
              </a:rPr>
              <a:t>3</a:t>
            </a:r>
            <a:endParaRPr lang="en-US" sz="23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2025-06-30T17:41:07Z</dcterms:created>
  <dcterms:modified xsi:type="dcterms:W3CDTF">2025-06-30T17:41:07Z</dcterms:modified>
</cp:coreProperties>
</file>